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0"/>
  </p:notesMasterIdLst>
  <p:handoutMasterIdLst>
    <p:handoutMasterId r:id="rId21"/>
  </p:handoutMasterIdLst>
  <p:sldIdLst>
    <p:sldId id="326" r:id="rId2"/>
    <p:sldId id="327" r:id="rId3"/>
    <p:sldId id="329" r:id="rId4"/>
    <p:sldId id="328" r:id="rId5"/>
    <p:sldId id="338" r:id="rId6"/>
    <p:sldId id="343" r:id="rId7"/>
    <p:sldId id="339" r:id="rId8"/>
    <p:sldId id="341" r:id="rId9"/>
    <p:sldId id="342" r:id="rId10"/>
    <p:sldId id="337" r:id="rId11"/>
    <p:sldId id="330" r:id="rId12"/>
    <p:sldId id="340" r:id="rId13"/>
    <p:sldId id="332" r:id="rId14"/>
    <p:sldId id="336" r:id="rId15"/>
    <p:sldId id="331" r:id="rId16"/>
    <p:sldId id="334" r:id="rId17"/>
    <p:sldId id="335" r:id="rId18"/>
    <p:sldId id="304"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9BC2E5"/>
    <a:srgbClr val="64C8C8"/>
    <a:srgbClr val="2F5897"/>
    <a:srgbClr val="64FFC8"/>
    <a:srgbClr val="B9FFDC"/>
    <a:srgbClr val="FBFFFD"/>
    <a:srgbClr val="96FAC8"/>
    <a:srgbClr val="64C896"/>
    <a:srgbClr val="50A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74108" autoAdjust="0"/>
  </p:normalViewPr>
  <p:slideViewPr>
    <p:cSldViewPr>
      <p:cViewPr varScale="1">
        <p:scale>
          <a:sx n="109" d="100"/>
          <a:sy n="109" d="100"/>
        </p:scale>
        <p:origin x="1098"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5F4FB8-C374-42F2-9AB6-1A01BD917E18}" type="datetimeFigureOut">
              <a:rPr lang="zh-TW" altLang="en-US" smtClean="0"/>
              <a:t>2022/5/11</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BA5491-39CD-4C00-8F1E-5B7C14ACAC7F}" type="slidenum">
              <a:rPr lang="zh-TW" altLang="en-US" smtClean="0"/>
              <a:t>‹#›</a:t>
            </a:fld>
            <a:endParaRPr lang="zh-TW" altLang="en-US"/>
          </a:p>
        </p:txBody>
      </p:sp>
    </p:spTree>
    <p:extLst>
      <p:ext uri="{BB962C8B-B14F-4D97-AF65-F5344CB8AC3E}">
        <p14:creationId xmlns:p14="http://schemas.microsoft.com/office/powerpoint/2010/main" val="4068539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3F1DE-F14A-4473-9EC7-529ADAD199A5}" type="datetimeFigureOut">
              <a:rPr lang="zh-TW" altLang="en-US" smtClean="0"/>
              <a:t>2022/5/11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E46E6-20A8-4E2D-9FA6-A5AB037B37EE}" type="slidenum">
              <a:rPr lang="zh-TW" altLang="en-US" smtClean="0"/>
              <a:t>‹#›</a:t>
            </a:fld>
            <a:endParaRPr lang="zh-TW" altLang="en-US"/>
          </a:p>
        </p:txBody>
      </p:sp>
    </p:spTree>
    <p:extLst>
      <p:ext uri="{BB962C8B-B14F-4D97-AF65-F5344CB8AC3E}">
        <p14:creationId xmlns:p14="http://schemas.microsoft.com/office/powerpoint/2010/main" val="4765671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a:t>
            </a:r>
            <a:r>
              <a:rPr lang="en-US" dirty="0" err="1"/>
              <a:t>MBNet</a:t>
            </a:r>
            <a:r>
              <a:rPr lang="en-US" dirty="0"/>
              <a:t> has two branches, one is for semantic segmentation of lumbar</a:t>
            </a:r>
            <a:r>
              <a:rPr lang="en-US" baseline="0" dirty="0"/>
              <a:t> </a:t>
            </a:r>
            <a:r>
              <a:rPr lang="en-US" dirty="0"/>
              <a:t>vertebrae, sacrum, and femoral heads. It shares the main features with</a:t>
            </a:r>
            <a:r>
              <a:rPr lang="en-US" baseline="0" dirty="0"/>
              <a:t> </a:t>
            </a:r>
            <a:r>
              <a:rPr lang="en-US" dirty="0"/>
              <a:t>the second branch to learn and classify by supervised learning.</a:t>
            </a:r>
          </a:p>
          <a:p>
            <a:r>
              <a:rPr lang="en-US" dirty="0"/>
              <a:t>The output of the second branch is to predict the inspected values for lumbar</a:t>
            </a:r>
            <a:r>
              <a:rPr lang="en-US" baseline="0" dirty="0"/>
              <a:t> </a:t>
            </a:r>
            <a:r>
              <a:rPr lang="en-US" dirty="0"/>
              <a:t>vertebra inspection.</a:t>
            </a:r>
          </a:p>
        </p:txBody>
      </p:sp>
      <p:sp>
        <p:nvSpPr>
          <p:cNvPr id="4" name="Slide Number Placeholder 3"/>
          <p:cNvSpPr>
            <a:spLocks noGrp="1"/>
          </p:cNvSpPr>
          <p:nvPr>
            <p:ph type="sldNum" sz="quarter" idx="10"/>
          </p:nvPr>
        </p:nvSpPr>
        <p:spPr/>
        <p:txBody>
          <a:bodyPr/>
          <a:lstStyle/>
          <a:p>
            <a:fld id="{EFAE46E6-20A8-4E2D-9FA6-A5AB037B37EE}" type="slidenum">
              <a:rPr lang="zh-TW" altLang="en-US" smtClean="0"/>
              <a:t>1</a:t>
            </a:fld>
            <a:endParaRPr lang="zh-TW" altLang="en-US"/>
          </a:p>
        </p:txBody>
      </p:sp>
    </p:spTree>
    <p:extLst>
      <p:ext uri="{BB962C8B-B14F-4D97-AF65-F5344CB8AC3E}">
        <p14:creationId xmlns:p14="http://schemas.microsoft.com/office/powerpoint/2010/main" val="3606739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7594" y="1052736"/>
            <a:ext cx="6858000" cy="2045246"/>
          </a:xfrm>
        </p:spPr>
        <p:txBody>
          <a:bodyPr anchor="b">
            <a:normAutofit/>
          </a:bodyPr>
          <a:lstStyle>
            <a:lvl1pPr algn="ctr">
              <a:defRPr sz="4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5445" y="6597353"/>
            <a:ext cx="884147" cy="260648"/>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B20A6AA0-2B73-4003-9540-5B232B9C2C5E}" type="datetime1">
              <a:rPr lang="en-US" smtClean="0"/>
              <a:pPr/>
              <a:t>5/11/2022</a:t>
            </a:fld>
            <a:endParaRPr lang="en-US" dirty="0"/>
          </a:p>
        </p:txBody>
      </p:sp>
      <p:sp>
        <p:nvSpPr>
          <p:cNvPr id="6" name="Slide Number Placeholder 5"/>
          <p:cNvSpPr>
            <a:spLocks noGrp="1"/>
          </p:cNvSpPr>
          <p:nvPr>
            <p:ph type="sldNum" sz="quarter" idx="12"/>
          </p:nvPr>
        </p:nvSpPr>
        <p:spPr>
          <a:xfrm>
            <a:off x="8388424" y="6597353"/>
            <a:ext cx="641276" cy="260648"/>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9BE2C1A1-BC59-4733-A1BC-583164BC2D5E}" type="slidenum">
              <a:rPr lang="en-US" smtClean="0"/>
              <a:pPr/>
              <a:t>‹#›</a:t>
            </a:fld>
            <a:endParaRPr lang="en-US" dirty="0"/>
          </a:p>
        </p:txBody>
      </p:sp>
      <p:sp>
        <p:nvSpPr>
          <p:cNvPr id="8" name="Rounded Rectangle 7"/>
          <p:cNvSpPr/>
          <p:nvPr userDrawn="1"/>
        </p:nvSpPr>
        <p:spPr>
          <a:xfrm>
            <a:off x="-21704" y="1304764"/>
            <a:ext cx="9165704" cy="2045246"/>
          </a:xfrm>
          <a:prstGeom prst="roundRect">
            <a:avLst/>
          </a:prstGeom>
          <a:solidFill>
            <a:schemeClr val="accent5">
              <a:lumMod val="60000"/>
              <a:lumOff val="40000"/>
              <a:alpha val="5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16;p42"/>
          <p:cNvPicPr preferRelativeResize="0"/>
          <p:nvPr userDrawn="1"/>
        </p:nvPicPr>
        <p:blipFill rotWithShape="1">
          <a:blip r:embed="rId2">
            <a:alphaModFix/>
          </a:blip>
          <a:srcRect t="-16916" b="-16917"/>
          <a:stretch/>
        </p:blipFill>
        <p:spPr>
          <a:xfrm>
            <a:off x="3012857" y="5499146"/>
            <a:ext cx="3688256" cy="824642"/>
          </a:xfrm>
          <a:prstGeom prst="rect">
            <a:avLst/>
          </a:prstGeom>
          <a:noFill/>
          <a:ln>
            <a:noFill/>
          </a:ln>
        </p:spPr>
      </p:pic>
      <p:sp>
        <p:nvSpPr>
          <p:cNvPr id="11" name="Google Shape;53;p1"/>
          <p:cNvSpPr/>
          <p:nvPr userDrawn="1"/>
        </p:nvSpPr>
        <p:spPr>
          <a:xfrm>
            <a:off x="15445" y="162045"/>
            <a:ext cx="9151032" cy="1200288"/>
          </a:xfrm>
          <a:prstGeom prst="rect">
            <a:avLst/>
          </a:prstGeom>
          <a:noFill/>
          <a:ln>
            <a:noFill/>
          </a:ln>
        </p:spPr>
        <p:txBody>
          <a:bodyPr spcFirstLastPara="1" wrap="square" lIns="91425" tIns="45700" rIns="91425" bIns="45700" anchor="t" anchorCtr="0">
            <a:spAutoFit/>
          </a:bodyPr>
          <a:lstStyle/>
          <a:p>
            <a:pPr lvl="0" algn="ctr"/>
            <a:r>
              <a:rPr lang="en-US" sz="2400" b="1" dirty="0">
                <a:solidFill>
                  <a:schemeClr val="accent1">
                    <a:lumMod val="60000"/>
                    <a:lumOff val="40000"/>
                  </a:schemeClr>
                </a:solidFill>
                <a:latin typeface="Times New Roman" panose="02020603050405020304" pitchFamily="18" charset="0"/>
                <a:ea typeface="Open Sans"/>
                <a:cs typeface="Times New Roman" panose="02020603050405020304" pitchFamily="18" charset="0"/>
                <a:sym typeface="Open Sans"/>
              </a:rPr>
              <a:t>The 8th International Conference on Advanced Machine Learning and Technologies and Applications </a:t>
            </a:r>
          </a:p>
          <a:p>
            <a:pPr lvl="0" algn="ctr"/>
            <a:r>
              <a:rPr lang="en-US" sz="2400" b="1" dirty="0">
                <a:solidFill>
                  <a:schemeClr val="accent1">
                    <a:lumMod val="60000"/>
                    <a:lumOff val="40000"/>
                  </a:schemeClr>
                </a:solidFill>
                <a:latin typeface="Times New Roman" panose="02020603050405020304" pitchFamily="18" charset="0"/>
                <a:ea typeface="Open Sans"/>
                <a:cs typeface="Times New Roman" panose="02020603050405020304" pitchFamily="18" charset="0"/>
                <a:sym typeface="Open Sans"/>
              </a:rPr>
              <a:t>(AMLTA2022)</a:t>
            </a:r>
            <a:endParaRPr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18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89186"/>
            <a:ext cx="8208912" cy="648072"/>
          </a:xfrm>
        </p:spPr>
        <p:txBody>
          <a:bodyPr>
            <a:normAutofit/>
          </a:bodyP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46584" y="1236817"/>
            <a:ext cx="8229872" cy="5216520"/>
          </a:xfrm>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6001" y="6538912"/>
            <a:ext cx="2057400" cy="3651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a:xfrm>
            <a:off x="2915816" y="6538912"/>
            <a:ext cx="3086100" cy="365125"/>
          </a:xfrm>
          <a:prstGeom prst="rect">
            <a:avLst/>
          </a:prstGeo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r>
              <a:rPr lang="en-US" dirty="0">
                <a:solidFill>
                  <a:srgbClr val="202124"/>
                </a:solidFill>
              </a:rPr>
              <a:t>AMLTA2022</a:t>
            </a:r>
            <a:endParaRPr lang="en-US" dirty="0"/>
          </a:p>
        </p:txBody>
      </p:sp>
      <p:sp>
        <p:nvSpPr>
          <p:cNvPr id="6" name="Slide Number Placeholder 5"/>
          <p:cNvSpPr>
            <a:spLocks noGrp="1"/>
          </p:cNvSpPr>
          <p:nvPr>
            <p:ph type="sldNum" sz="quarter" idx="12"/>
          </p:nvPr>
        </p:nvSpPr>
        <p:spPr>
          <a:xfrm>
            <a:off x="6948264" y="6538912"/>
            <a:ext cx="2057400" cy="3651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9BE2C1A1-BC59-4733-A1BC-583164BC2D5E}" type="slidenum">
              <a:rPr lang="en-US" smtClean="0"/>
              <a:pPr/>
              <a:t>‹#›</a:t>
            </a:fld>
            <a:endParaRPr lang="en-US" dirty="0"/>
          </a:p>
        </p:txBody>
      </p:sp>
      <p:sp>
        <p:nvSpPr>
          <p:cNvPr id="11" name="Rectangle 10"/>
          <p:cNvSpPr/>
          <p:nvPr userDrawn="1"/>
        </p:nvSpPr>
        <p:spPr>
          <a:xfrm>
            <a:off x="446584" y="1049329"/>
            <a:ext cx="8229872" cy="75416"/>
          </a:xfrm>
          <a:prstGeom prst="rect">
            <a:avLst/>
          </a:prstGeom>
          <a:solidFill>
            <a:srgbClr val="00B0F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75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C40DA-A791-4D75-9E8C-3E1CE4FF767F}" type="datetime1">
              <a:rPr lang="en-US" smtClean="0"/>
              <a:t>5/11/2022</a:t>
            </a:fld>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2C1A1-BC59-4733-A1BC-583164BC2D5E}" type="slidenum">
              <a:rPr lang="en-US" smtClean="0"/>
              <a:t>‹#›</a:t>
            </a:fld>
            <a:endParaRPr lang="en-US"/>
          </a:p>
        </p:txBody>
      </p:sp>
      <p:sp>
        <p:nvSpPr>
          <p:cNvPr id="7" name="Rectangle 6"/>
          <p:cNvSpPr/>
          <p:nvPr userDrawn="1"/>
        </p:nvSpPr>
        <p:spPr>
          <a:xfrm>
            <a:off x="0" y="6597352"/>
            <a:ext cx="9144000" cy="260648"/>
          </a:xfrm>
          <a:prstGeom prst="rect">
            <a:avLst/>
          </a:prstGeom>
          <a:solidFill>
            <a:srgbClr val="2F5897">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0396854"/>
      </p:ext>
    </p:extLst>
  </p:cSld>
  <p:clrMap bg1="lt1" tx1="dk1" bg2="lt2" tx2="dk2" accent1="accent1" accent2="accent2" accent3="accent3" accent4="accent4" accent5="accent5" accent6="accent6" hlink="hlink" folHlink="folHlink"/>
  <p:sldLayoutIdLst>
    <p:sldLayoutId id="2147483737" r:id="rId1"/>
    <p:sldLayoutId id="2147483738"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lh4.googleusercontent.com/tgDhbmHaV3z_2pj91jdyLqedPDEMisKzkUxzgtsgSnZ9ank-yR0lGGiK8wF8XxeW-jRk2f-Kjel9SZGNNH9uVe1-5nWSdfZEiNgc6H5c8nNhiFIwK7QoRtn1DjcfhopjTjiqXnQ=s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E2C1A1-BC59-4733-A1BC-583164BC2D5E}" type="slidenum">
              <a:rPr lang="en-US" smtClean="0"/>
              <a:pPr/>
              <a:t>1</a:t>
            </a:fld>
            <a:endParaRPr lang="en-US" dirty="0"/>
          </a:p>
        </p:txBody>
      </p:sp>
      <p:sp>
        <p:nvSpPr>
          <p:cNvPr id="9" name="Title 10"/>
          <p:cNvSpPr txBox="1">
            <a:spLocks/>
          </p:cNvSpPr>
          <p:nvPr/>
        </p:nvSpPr>
        <p:spPr>
          <a:xfrm>
            <a:off x="15445" y="1124744"/>
            <a:ext cx="9128555" cy="201622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r>
              <a:rPr lang="en-US" sz="3200" b="1" dirty="0"/>
              <a:t>Reinforcement Learning for Developing an Intelligent Warehouse Environment</a:t>
            </a:r>
            <a:br>
              <a:rPr lang="en-US" sz="2800" b="1" dirty="0"/>
            </a:br>
            <a:endParaRPr lang="en-US" sz="2800" b="1" dirty="0"/>
          </a:p>
        </p:txBody>
      </p:sp>
      <p:sp>
        <p:nvSpPr>
          <p:cNvPr id="10" name="Subtitle 11"/>
          <p:cNvSpPr txBox="1">
            <a:spLocks/>
          </p:cNvSpPr>
          <p:nvPr/>
        </p:nvSpPr>
        <p:spPr>
          <a:xfrm>
            <a:off x="677893" y="3429000"/>
            <a:ext cx="780365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t>Van Luan Tran, </a:t>
            </a:r>
            <a:r>
              <a:rPr lang="en-US" sz="2000" i="1" dirty="0" err="1"/>
              <a:t>Manh-Kha</a:t>
            </a:r>
            <a:r>
              <a:rPr lang="en-US" sz="2000" i="1" dirty="0"/>
              <a:t> </a:t>
            </a:r>
            <a:r>
              <a:rPr lang="en-US" sz="2000" i="1" dirty="0" err="1"/>
              <a:t>Kieu</a:t>
            </a:r>
            <a:r>
              <a:rPr lang="en-US" sz="2000" i="1" dirty="0"/>
              <a:t>, </a:t>
            </a:r>
            <a:r>
              <a:rPr lang="en-US" sz="2000" i="1" dirty="0" err="1"/>
              <a:t>Xuan</a:t>
            </a:r>
            <a:r>
              <a:rPr lang="en-US" sz="2000" i="1" dirty="0"/>
              <a:t>-Hung Nguyen, Vu-</a:t>
            </a:r>
            <a:r>
              <a:rPr lang="en-US" sz="2000" i="1" dirty="0" err="1"/>
              <a:t>Anh</a:t>
            </a:r>
            <a:r>
              <a:rPr lang="en-US" sz="2000" i="1" dirty="0"/>
              <a:t>-Tram Nguyen, Tran-</a:t>
            </a:r>
            <a:r>
              <a:rPr lang="en-US" sz="2000" i="1" dirty="0" err="1"/>
              <a:t>Thuy</a:t>
            </a:r>
            <a:r>
              <a:rPr lang="en-US" sz="2000" i="1" dirty="0"/>
              <a:t>-Duong </a:t>
            </a:r>
            <a:r>
              <a:rPr lang="en-US" sz="2000" i="1" dirty="0" err="1"/>
              <a:t>Ninh</a:t>
            </a:r>
            <a:r>
              <a:rPr lang="en-US" sz="2000" i="1" dirty="0"/>
              <a:t>, </a:t>
            </a:r>
            <a:r>
              <a:rPr lang="en-US" sz="2000" i="1" dirty="0" err="1"/>
              <a:t>Duc-Canh</a:t>
            </a:r>
            <a:r>
              <a:rPr lang="en-US" sz="2000" i="1" dirty="0"/>
              <a:t> Nguyen, Narayan C. </a:t>
            </a:r>
            <a:r>
              <a:rPr lang="en-US" sz="2000" i="1" dirty="0" err="1"/>
              <a:t>Debnath</a:t>
            </a:r>
            <a:r>
              <a:rPr lang="en-US" sz="2000" i="1" dirty="0"/>
              <a:t>, Ngoc-</a:t>
            </a:r>
            <a:r>
              <a:rPr lang="en-US" sz="2000" i="1" dirty="0" err="1"/>
              <a:t>Bich</a:t>
            </a:r>
            <a:r>
              <a:rPr lang="en-US" sz="2000" i="1" dirty="0"/>
              <a:t> Le, and Ngoc-</a:t>
            </a:r>
            <a:r>
              <a:rPr lang="en-US" sz="2000" i="1" dirty="0" err="1"/>
              <a:t>Huan</a:t>
            </a:r>
            <a:r>
              <a:rPr lang="en-US" sz="2000" i="1" dirty="0"/>
              <a:t> Le</a:t>
            </a:r>
          </a:p>
        </p:txBody>
      </p:sp>
      <p:sp>
        <p:nvSpPr>
          <p:cNvPr id="2" name="AutoShape 2" descr="CACS2020-Home"/>
          <p:cNvSpPr>
            <a:spLocks noChangeAspect="1" noChangeArrowheads="1"/>
          </p:cNvSpPr>
          <p:nvPr/>
        </p:nvSpPr>
        <p:spPr bwMode="auto">
          <a:xfrm>
            <a:off x="155575" y="-623888"/>
            <a:ext cx="3524250" cy="1304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Google Shape;82;p3"/>
          <p:cNvSpPr txBox="1"/>
          <p:nvPr/>
        </p:nvSpPr>
        <p:spPr>
          <a:xfrm>
            <a:off x="1566265" y="4464163"/>
            <a:ext cx="6200699" cy="776112"/>
          </a:xfrm>
          <a:prstGeom prst="rect">
            <a:avLst/>
          </a:prstGeom>
          <a:noFill/>
          <a:ln>
            <a:noFill/>
          </a:ln>
        </p:spPr>
        <p:txBody>
          <a:bodyPr spcFirstLastPara="1" wrap="square" lIns="91425" tIns="45700" rIns="91425" bIns="45700" anchor="t" anchorCtr="0">
            <a:noAutofit/>
          </a:bodyPr>
          <a:lstStyle/>
          <a:p>
            <a:pPr marL="76200" lvl="0" algn="ctr">
              <a:lnSpc>
                <a:spcPct val="90000"/>
              </a:lnSpc>
              <a:spcBef>
                <a:spcPts val="1000"/>
              </a:spcBef>
              <a:buClr>
                <a:srgbClr val="595959"/>
              </a:buClr>
              <a:buSzPts val="2880"/>
            </a:pPr>
            <a:r>
              <a:rPr lang="en-US" sz="1800" b="1" i="0" u="none" strike="noStrike" cap="none" dirty="0">
                <a:solidFill>
                  <a:srgbClr val="595959"/>
                </a:solidFill>
                <a:latin typeface="Times New Roman" panose="02020603050405020304" pitchFamily="18" charset="0"/>
                <a:ea typeface="Open Sans"/>
                <a:cs typeface="Times New Roman" panose="02020603050405020304" pitchFamily="18" charset="0"/>
                <a:sym typeface="Open Sans"/>
              </a:rPr>
              <a:t>Presenter: </a:t>
            </a:r>
            <a:r>
              <a:rPr lang="en-US" b="1" dirty="0">
                <a:solidFill>
                  <a:srgbClr val="595959"/>
                </a:solidFill>
                <a:latin typeface="Times New Roman" panose="02020603050405020304" pitchFamily="18" charset="0"/>
                <a:ea typeface="Open Sans"/>
                <a:cs typeface="Times New Roman" panose="02020603050405020304" pitchFamily="18" charset="0"/>
                <a:sym typeface="Open Sans"/>
              </a:rPr>
              <a:t>Van Luan Tran</a:t>
            </a:r>
            <a:endParaRPr lang="en-US" sz="1800" b="1" i="0" u="none" strike="noStrike" cap="none" dirty="0">
              <a:solidFill>
                <a:srgbClr val="595959"/>
              </a:solidFill>
              <a:latin typeface="Times New Roman" panose="02020603050405020304" pitchFamily="18" charset="0"/>
              <a:ea typeface="Open Sans"/>
              <a:cs typeface="Times New Roman" panose="02020603050405020304" pitchFamily="18" charset="0"/>
              <a:sym typeface="Open Sans"/>
            </a:endParaRPr>
          </a:p>
          <a:p>
            <a:pPr marL="76200" lvl="0" algn="ctr">
              <a:lnSpc>
                <a:spcPct val="90000"/>
              </a:lnSpc>
              <a:spcBef>
                <a:spcPts val="1000"/>
              </a:spcBef>
              <a:buClr>
                <a:srgbClr val="595959"/>
              </a:buClr>
              <a:buSzPts val="2880"/>
            </a:pPr>
            <a:r>
              <a:rPr lang="en-GB" dirty="0">
                <a:solidFill>
                  <a:srgbClr val="595959"/>
                </a:solidFill>
                <a:latin typeface="Times New Roman" panose="02020603050405020304" pitchFamily="18" charset="0"/>
                <a:ea typeface="Open Sans"/>
                <a:cs typeface="Times New Roman" panose="02020603050405020304" pitchFamily="18" charset="0"/>
                <a:sym typeface="Open Sans"/>
              </a:rPr>
              <a:t>luan.tran@eiu.edu.vn</a:t>
            </a:r>
            <a:endParaRPr sz="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897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lstStyle/>
          <a:p>
            <a:pPr lvl="0"/>
            <a:r>
              <a:rPr lang="en-US" b="1" dirty="0"/>
              <a:t>Machine Learning Techniques</a:t>
            </a:r>
          </a:p>
          <a:p>
            <a:pPr marL="0" indent="0">
              <a:buNone/>
            </a:pPr>
            <a:endParaRPr lang="en-US" dirty="0"/>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10</a:t>
            </a:fld>
            <a:endParaRPr lang="en-US" dirty="0"/>
          </a:p>
        </p:txBody>
      </p:sp>
      <p:pic>
        <p:nvPicPr>
          <p:cNvPr id="7" name="Picture 6"/>
          <p:cNvPicPr/>
          <p:nvPr/>
        </p:nvPicPr>
        <p:blipFill>
          <a:blip r:embed="rId2"/>
          <a:stretch>
            <a:fillRect/>
          </a:stretch>
        </p:blipFill>
        <p:spPr>
          <a:xfrm>
            <a:off x="781064" y="1844824"/>
            <a:ext cx="7871147" cy="3305583"/>
          </a:xfrm>
          <a:prstGeom prst="rect">
            <a:avLst/>
          </a:prstGeom>
        </p:spPr>
      </p:pic>
    </p:spTree>
    <p:extLst>
      <p:ext uri="{BB962C8B-B14F-4D97-AF65-F5344CB8AC3E}">
        <p14:creationId xmlns:p14="http://schemas.microsoft.com/office/powerpoint/2010/main" val="325701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a:t>
            </a:r>
          </a:p>
        </p:txBody>
      </p:sp>
      <p:sp>
        <p:nvSpPr>
          <p:cNvPr id="3" name="Content Placeholder 2"/>
          <p:cNvSpPr>
            <a:spLocks noGrp="1"/>
          </p:cNvSpPr>
          <p:nvPr>
            <p:ph idx="1"/>
          </p:nvPr>
        </p:nvSpPr>
        <p:spPr/>
        <p:txBody>
          <a:bodyPr/>
          <a:lstStyle/>
          <a:p>
            <a:pPr marL="0" indent="0">
              <a:buNone/>
            </a:pPr>
            <a:r>
              <a:rPr lang="en-US" dirty="0"/>
              <a:t>Overview of the basic of reinforcement learning where the robot is learning   in  a simple  warehouse environment.</a:t>
            </a:r>
          </a:p>
          <a:p>
            <a:pPr marL="0" indent="0">
              <a:buNone/>
            </a:pPr>
            <a:endParaRPr lang="en-US" dirty="0"/>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11</a:t>
            </a:fld>
            <a:endParaRPr lang="en-US" dirty="0"/>
          </a:p>
        </p:txBody>
      </p:sp>
      <p:pic>
        <p:nvPicPr>
          <p:cNvPr id="7" name="Picture 6"/>
          <p:cNvPicPr/>
          <p:nvPr/>
        </p:nvPicPr>
        <p:blipFill>
          <a:blip r:embed="rId2"/>
          <a:stretch>
            <a:fillRect/>
          </a:stretch>
        </p:blipFill>
        <p:spPr>
          <a:xfrm>
            <a:off x="1377671" y="2132856"/>
            <a:ext cx="6162390" cy="4176464"/>
          </a:xfrm>
          <a:prstGeom prst="rect">
            <a:avLst/>
          </a:prstGeom>
        </p:spPr>
      </p:pic>
    </p:spTree>
    <p:extLst>
      <p:ext uri="{BB962C8B-B14F-4D97-AF65-F5344CB8AC3E}">
        <p14:creationId xmlns:p14="http://schemas.microsoft.com/office/powerpoint/2010/main" val="418169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lstStyle/>
          <a:p>
            <a:pPr marL="0" indent="0">
              <a:buNone/>
            </a:pPr>
            <a:r>
              <a:rPr lang="en-US" b="1" u="sng" dirty="0"/>
              <a:t>The basic of reinforcement learning:</a:t>
            </a:r>
          </a:p>
          <a:p>
            <a:r>
              <a:rPr lang="en-US" dirty="0"/>
              <a:t>Robot has the first observation information to initiate the first location in the warehouse coordinates. </a:t>
            </a:r>
          </a:p>
          <a:p>
            <a:r>
              <a:rPr lang="en-US" dirty="0"/>
              <a:t>Robot is trained with four moving strategies having actions as Up, Down, Left, and Right. </a:t>
            </a:r>
          </a:p>
          <a:p>
            <a:r>
              <a:rPr lang="en-US" dirty="0"/>
              <a:t>A neural network model is built with an input layer, hidden layer, and output layer. </a:t>
            </a:r>
          </a:p>
          <a:p>
            <a:r>
              <a:rPr lang="en-US" dirty="0"/>
              <a:t>The input layer has the shape of </a:t>
            </a:r>
            <a:r>
              <a:rPr lang="en-US" dirty="0" err="1"/>
              <a:t>GridColumn∗GridRow</a:t>
            </a:r>
            <a:r>
              <a:rPr lang="en-US" dirty="0"/>
              <a:t>, that is the number of the storing location in the basic warehouse. </a:t>
            </a:r>
          </a:p>
          <a:p>
            <a:r>
              <a:rPr lang="en-US" dirty="0"/>
              <a:t>The output layer is the number of actions.</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12</a:t>
            </a:fld>
            <a:endParaRPr lang="en-US" dirty="0"/>
          </a:p>
        </p:txBody>
      </p:sp>
    </p:spTree>
    <p:extLst>
      <p:ext uri="{BB962C8B-B14F-4D97-AF65-F5344CB8AC3E}">
        <p14:creationId xmlns:p14="http://schemas.microsoft.com/office/powerpoint/2010/main" val="346391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13</a:t>
            </a:fld>
            <a:endParaRPr lang="en-US" dirty="0"/>
          </a:p>
        </p:txBody>
      </p:sp>
      <p:pic>
        <p:nvPicPr>
          <p:cNvPr id="7" name="Content Placeholder 6"/>
          <p:cNvPicPr>
            <a:picLocks noGrp="1"/>
          </p:cNvPicPr>
          <p:nvPr>
            <p:ph idx="1"/>
          </p:nvPr>
        </p:nvPicPr>
        <p:blipFill>
          <a:blip r:embed="rId2"/>
          <a:stretch>
            <a:fillRect/>
          </a:stretch>
        </p:blipFill>
        <p:spPr>
          <a:xfrm>
            <a:off x="344066" y="1268760"/>
            <a:ext cx="8229600" cy="3571996"/>
          </a:xfrm>
          <a:prstGeom prst="rect">
            <a:avLst/>
          </a:prstGeom>
        </p:spPr>
      </p:pic>
    </p:spTree>
    <p:extLst>
      <p:ext uri="{BB962C8B-B14F-4D97-AF65-F5344CB8AC3E}">
        <p14:creationId xmlns:p14="http://schemas.microsoft.com/office/powerpoint/2010/main" val="350280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lstStyle/>
          <a:p>
            <a:pPr marL="0" indent="0" algn="just">
              <a:buNone/>
            </a:pPr>
            <a:r>
              <a:rPr lang="en-US" b="1" dirty="0"/>
              <a:t>The proposed method was trained with two policies. </a:t>
            </a:r>
          </a:p>
          <a:p>
            <a:pPr algn="just"/>
            <a:r>
              <a:rPr lang="en-US" b="1" i="1" dirty="0"/>
              <a:t>The first policy </a:t>
            </a:r>
            <a:r>
              <a:rPr lang="en-US" dirty="0"/>
              <a:t>is the robot moving randomly to find the target location. If the robot moves to the occupied location or the visited location, it will get punishments. Otherwise, if the robot moves in the target locations, it will get rewards. </a:t>
            </a:r>
          </a:p>
          <a:p>
            <a:pPr algn="just"/>
            <a:r>
              <a:rPr lang="en-US" b="1" i="1" dirty="0"/>
              <a:t>The second policy </a:t>
            </a:r>
            <a:r>
              <a:rPr lang="en-US" dirty="0"/>
              <a:t>is the robot moving randomly to find the target location, like the first policy. In addition, a reward policy is set up for each action. If the robot moves in the direction of the target, it will get a reward. Otherwise, it will get a punishment. </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14</a:t>
            </a:fld>
            <a:endParaRPr lang="en-US" dirty="0"/>
          </a:p>
        </p:txBody>
      </p:sp>
    </p:spTree>
    <p:extLst>
      <p:ext uri="{BB962C8B-B14F-4D97-AF65-F5344CB8AC3E}">
        <p14:creationId xmlns:p14="http://schemas.microsoft.com/office/powerpoint/2010/main" val="3584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 </a:t>
            </a:r>
          </a:p>
        </p:txBody>
      </p:sp>
      <p:sp>
        <p:nvSpPr>
          <p:cNvPr id="3" name="Content Placeholder 2"/>
          <p:cNvSpPr>
            <a:spLocks noGrp="1"/>
          </p:cNvSpPr>
          <p:nvPr>
            <p:ph idx="1"/>
          </p:nvPr>
        </p:nvSpPr>
        <p:spPr/>
        <p:txBody>
          <a:bodyPr/>
          <a:lstStyle/>
          <a:p>
            <a:pPr marL="0" indent="0">
              <a:buNone/>
            </a:pPr>
            <a:r>
              <a:rPr lang="en-US" dirty="0"/>
              <a:t>Rewards per episode of the training with 200 episodes: </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15</a:t>
            </a:fld>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31" y="2221747"/>
            <a:ext cx="3963754" cy="3246660"/>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704" y="2217272"/>
            <a:ext cx="3921305" cy="3246660"/>
          </a:xfrm>
          <a:prstGeom prst="rect">
            <a:avLst/>
          </a:prstGeom>
          <a:noFill/>
          <a:ln>
            <a:noFill/>
          </a:ln>
        </p:spPr>
      </p:pic>
      <p:sp>
        <p:nvSpPr>
          <p:cNvPr id="11" name="TextBox 10"/>
          <p:cNvSpPr txBox="1"/>
          <p:nvPr/>
        </p:nvSpPr>
        <p:spPr>
          <a:xfrm>
            <a:off x="1657342" y="5495252"/>
            <a:ext cx="280152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the first policy </a:t>
            </a:r>
          </a:p>
        </p:txBody>
      </p:sp>
      <p:sp>
        <p:nvSpPr>
          <p:cNvPr id="12" name="TextBox 11"/>
          <p:cNvSpPr txBox="1"/>
          <p:nvPr/>
        </p:nvSpPr>
        <p:spPr>
          <a:xfrm>
            <a:off x="5746653" y="5463932"/>
            <a:ext cx="24032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(b) the second policy </a:t>
            </a:r>
          </a:p>
        </p:txBody>
      </p:sp>
    </p:spTree>
    <p:extLst>
      <p:ext uri="{BB962C8B-B14F-4D97-AF65-F5344CB8AC3E}">
        <p14:creationId xmlns:p14="http://schemas.microsoft.com/office/powerpoint/2010/main" val="295658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 </a:t>
            </a:r>
          </a:p>
        </p:txBody>
      </p:sp>
      <p:sp>
        <p:nvSpPr>
          <p:cNvPr id="3" name="Content Placeholder 2"/>
          <p:cNvSpPr>
            <a:spLocks noGrp="1"/>
          </p:cNvSpPr>
          <p:nvPr>
            <p:ph idx="1"/>
          </p:nvPr>
        </p:nvSpPr>
        <p:spPr/>
        <p:txBody>
          <a:bodyPr/>
          <a:lstStyle/>
          <a:p>
            <a:pPr marL="0" indent="0">
              <a:buNone/>
            </a:pPr>
            <a:r>
              <a:rPr lang="en-US" dirty="0"/>
              <a:t>Training for the reinforcement learning was done with 500 episodes</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16</a:t>
            </a:fld>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071" y="2204299"/>
            <a:ext cx="3870269" cy="3168352"/>
          </a:xfrm>
          <a:prstGeom prst="rect">
            <a:avLst/>
          </a:prstGeom>
          <a:noFill/>
          <a:ln>
            <a:noFill/>
          </a:ln>
        </p:spPr>
      </p:pic>
      <p:pic>
        <p:nvPicPr>
          <p:cNvPr id="8" name="Content Placeholder 7"/>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682" y="2219488"/>
            <a:ext cx="3888432" cy="3165739"/>
          </a:xfrm>
          <a:prstGeom prst="rect">
            <a:avLst/>
          </a:prstGeom>
          <a:noFill/>
          <a:ln>
            <a:noFill/>
          </a:ln>
        </p:spPr>
      </p:pic>
      <p:sp>
        <p:nvSpPr>
          <p:cNvPr id="9" name="TextBox 8"/>
          <p:cNvSpPr txBox="1"/>
          <p:nvPr/>
        </p:nvSpPr>
        <p:spPr>
          <a:xfrm>
            <a:off x="1403648" y="5458226"/>
            <a:ext cx="280152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Loss per episode </a:t>
            </a:r>
          </a:p>
        </p:txBody>
      </p:sp>
      <p:sp>
        <p:nvSpPr>
          <p:cNvPr id="10" name="TextBox 9"/>
          <p:cNvSpPr txBox="1"/>
          <p:nvPr/>
        </p:nvSpPr>
        <p:spPr>
          <a:xfrm>
            <a:off x="5294819" y="5549170"/>
            <a:ext cx="268214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(b) Rewards per episode</a:t>
            </a:r>
          </a:p>
        </p:txBody>
      </p:sp>
    </p:spTree>
    <p:extLst>
      <p:ext uri="{BB962C8B-B14F-4D97-AF65-F5344CB8AC3E}">
        <p14:creationId xmlns:p14="http://schemas.microsoft.com/office/powerpoint/2010/main" val="335291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Conclusions</a:t>
            </a:r>
          </a:p>
        </p:txBody>
      </p:sp>
      <p:sp>
        <p:nvSpPr>
          <p:cNvPr id="3" name="Content Placeholder 2"/>
          <p:cNvSpPr>
            <a:spLocks noGrp="1"/>
          </p:cNvSpPr>
          <p:nvPr>
            <p:ph idx="1"/>
          </p:nvPr>
        </p:nvSpPr>
        <p:spPr/>
        <p:txBody>
          <a:bodyPr/>
          <a:lstStyle/>
          <a:p>
            <a:pPr algn="just"/>
            <a:r>
              <a:rPr lang="en-US" b="1" i="1" dirty="0"/>
              <a:t>Presented the machine learning technique </a:t>
            </a:r>
            <a:r>
              <a:rPr lang="en-US" dirty="0"/>
              <a:t>to outline the algorithm for developing smart warehouse solutions.</a:t>
            </a:r>
          </a:p>
          <a:p>
            <a:pPr algn="just"/>
            <a:r>
              <a:rPr lang="en-US" b="1" i="1" dirty="0"/>
              <a:t>Proposed and trained a reinforcement learning </a:t>
            </a:r>
            <a:r>
              <a:rPr lang="en-US" dirty="0"/>
              <a:t>in a simple warehouse environment with specified policies. </a:t>
            </a:r>
          </a:p>
          <a:p>
            <a:pPr algn="just"/>
            <a:r>
              <a:rPr lang="en-US" dirty="0"/>
              <a:t>A simulation environment was </a:t>
            </a:r>
            <a:r>
              <a:rPr lang="en-US" b="1" i="1" dirty="0"/>
              <a:t>built to test the policies for rewards and penalties for the actions </a:t>
            </a:r>
            <a:r>
              <a:rPr lang="en-US" dirty="0"/>
              <a:t>in training the reinforcement learning algorithm</a:t>
            </a:r>
          </a:p>
          <a:p>
            <a:pPr algn="just"/>
            <a:r>
              <a:rPr lang="en-US" dirty="0"/>
              <a:t>Further study and develop a deep reinforcement learning algorithm for multi-agent complex </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17</a:t>
            </a:fld>
            <a:endParaRPr lang="en-US" dirty="0"/>
          </a:p>
        </p:txBody>
      </p:sp>
    </p:spTree>
    <p:extLst>
      <p:ext uri="{BB962C8B-B14F-4D97-AF65-F5344CB8AC3E}">
        <p14:creationId xmlns:p14="http://schemas.microsoft.com/office/powerpoint/2010/main" val="253339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552" y="1132658"/>
            <a:ext cx="8229872" cy="1656185"/>
          </a:xfrm>
        </p:spPr>
        <p:txBody>
          <a:bodyPr>
            <a:normAutofit/>
          </a:bodyPr>
          <a:lstStyle/>
          <a:p>
            <a:pPr marL="0" indent="0" algn="ctr">
              <a:buNone/>
            </a:pPr>
            <a:r>
              <a:rPr lang="en-US" sz="4800" b="1" dirty="0"/>
              <a:t>Thank you for watching. </a:t>
            </a:r>
          </a:p>
        </p:txBody>
      </p:sp>
      <p:sp>
        <p:nvSpPr>
          <p:cNvPr id="6" name="Slide Number Placeholder 5"/>
          <p:cNvSpPr>
            <a:spLocks noGrp="1"/>
          </p:cNvSpPr>
          <p:nvPr>
            <p:ph type="sldNum" sz="quarter" idx="12"/>
          </p:nvPr>
        </p:nvSpPr>
        <p:spPr/>
        <p:txBody>
          <a:bodyPr/>
          <a:lstStyle/>
          <a:p>
            <a:fld id="{9BE2C1A1-BC59-4733-A1BC-583164BC2D5E}" type="slidenum">
              <a:rPr lang="en-US" smtClean="0"/>
              <a:pPr/>
              <a:t>18</a:t>
            </a:fld>
            <a:endParaRPr lang="en-US" dirty="0"/>
          </a:p>
        </p:txBody>
      </p:sp>
      <p:sp>
        <p:nvSpPr>
          <p:cNvPr id="10" name="Subtitle 11"/>
          <p:cNvSpPr txBox="1">
            <a:spLocks/>
          </p:cNvSpPr>
          <p:nvPr/>
        </p:nvSpPr>
        <p:spPr>
          <a:xfrm>
            <a:off x="692270" y="1933060"/>
            <a:ext cx="845173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i="1" dirty="0"/>
              <a:t>Van Luan Tran, </a:t>
            </a:r>
            <a:r>
              <a:rPr lang="en-US" sz="1800" i="1" dirty="0" err="1"/>
              <a:t>Manh-Kha</a:t>
            </a:r>
            <a:r>
              <a:rPr lang="en-US" sz="1800" i="1" dirty="0"/>
              <a:t> </a:t>
            </a:r>
            <a:r>
              <a:rPr lang="en-US" sz="1800" i="1" dirty="0" err="1"/>
              <a:t>Kieu</a:t>
            </a:r>
            <a:r>
              <a:rPr lang="en-US" sz="1800" i="1" dirty="0"/>
              <a:t>, </a:t>
            </a:r>
            <a:r>
              <a:rPr lang="en-US" sz="1800" i="1" dirty="0" err="1"/>
              <a:t>Xuan</a:t>
            </a:r>
            <a:r>
              <a:rPr lang="en-US" sz="1800" i="1" dirty="0"/>
              <a:t>-Hung Nguyen, Vu-</a:t>
            </a:r>
            <a:r>
              <a:rPr lang="en-US" sz="1800" i="1" dirty="0" err="1"/>
              <a:t>Anh</a:t>
            </a:r>
            <a:r>
              <a:rPr lang="en-US" sz="1800" i="1" dirty="0"/>
              <a:t>-Tram Nguyen, Tran-</a:t>
            </a:r>
            <a:r>
              <a:rPr lang="en-US" sz="1800" i="1" dirty="0" err="1"/>
              <a:t>Thuy</a:t>
            </a:r>
            <a:r>
              <a:rPr lang="en-US" sz="1800" i="1" dirty="0"/>
              <a:t>-Duong </a:t>
            </a:r>
            <a:r>
              <a:rPr lang="en-US" sz="1800" i="1" dirty="0" err="1"/>
              <a:t>Ninh</a:t>
            </a:r>
            <a:r>
              <a:rPr lang="en-US" sz="1800" i="1" dirty="0"/>
              <a:t>, </a:t>
            </a:r>
            <a:r>
              <a:rPr lang="en-US" sz="1800" i="1" dirty="0" err="1"/>
              <a:t>Duc-Canh</a:t>
            </a:r>
            <a:r>
              <a:rPr lang="en-US" sz="1800" i="1" dirty="0"/>
              <a:t> Nguyen, Narayan C. </a:t>
            </a:r>
            <a:r>
              <a:rPr lang="en-US" sz="1800" i="1" dirty="0" err="1"/>
              <a:t>Debnath</a:t>
            </a:r>
            <a:r>
              <a:rPr lang="en-US" sz="1800" i="1" dirty="0"/>
              <a:t>, Ngoc-</a:t>
            </a:r>
            <a:r>
              <a:rPr lang="en-US" sz="1800" i="1" dirty="0" err="1"/>
              <a:t>Bich</a:t>
            </a:r>
            <a:r>
              <a:rPr lang="en-US" sz="1800" i="1" dirty="0"/>
              <a:t> Le, and Ngoc-</a:t>
            </a:r>
            <a:r>
              <a:rPr lang="en-US" sz="1800" i="1" dirty="0" err="1"/>
              <a:t>Huan</a:t>
            </a:r>
            <a:r>
              <a:rPr lang="en-US" sz="1800" i="1" dirty="0"/>
              <a:t> Le</a:t>
            </a:r>
          </a:p>
        </p:txBody>
      </p:sp>
      <p:grpSp>
        <p:nvGrpSpPr>
          <p:cNvPr id="25" name="Group 24"/>
          <p:cNvGrpSpPr/>
          <p:nvPr/>
        </p:nvGrpSpPr>
        <p:grpSpPr>
          <a:xfrm>
            <a:off x="1989914" y="2788843"/>
            <a:ext cx="5283147" cy="3592485"/>
            <a:chOff x="6573200" y="757988"/>
            <a:chExt cx="5536677" cy="6196265"/>
          </a:xfrm>
        </p:grpSpPr>
        <p:pic>
          <p:nvPicPr>
            <p:cNvPr id="26" name="Google Shape;753;p41"/>
            <p:cNvPicPr preferRelativeResize="0"/>
            <p:nvPr/>
          </p:nvPicPr>
          <p:blipFill rotWithShape="1">
            <a:blip r:embed="rId2">
              <a:alphaModFix/>
            </a:blip>
            <a:srcRect l="22075" r="22079"/>
            <a:stretch/>
          </p:blipFill>
          <p:spPr>
            <a:xfrm>
              <a:off x="6573200" y="757988"/>
              <a:ext cx="5536674" cy="6100012"/>
            </a:xfrm>
            <a:custGeom>
              <a:avLst/>
              <a:gdLst/>
              <a:ahLst/>
              <a:cxnLst/>
              <a:rect l="l" t="t" r="r" b="b"/>
              <a:pathLst>
                <a:path w="21600" h="21600" extrusionOk="0">
                  <a:moveTo>
                    <a:pt x="0" y="0"/>
                  </a:moveTo>
                  <a:lnTo>
                    <a:pt x="0" y="7154"/>
                  </a:lnTo>
                  <a:lnTo>
                    <a:pt x="2410" y="6725"/>
                  </a:lnTo>
                  <a:lnTo>
                    <a:pt x="2410" y="0"/>
                  </a:lnTo>
                  <a:lnTo>
                    <a:pt x="0" y="0"/>
                  </a:lnTo>
                  <a:close/>
                  <a:moveTo>
                    <a:pt x="9278" y="0"/>
                  </a:moveTo>
                  <a:lnTo>
                    <a:pt x="9278" y="4888"/>
                  </a:lnTo>
                  <a:lnTo>
                    <a:pt x="17160" y="3482"/>
                  </a:lnTo>
                  <a:lnTo>
                    <a:pt x="17160" y="0"/>
                  </a:lnTo>
                  <a:lnTo>
                    <a:pt x="9278" y="0"/>
                  </a:lnTo>
                  <a:close/>
                  <a:moveTo>
                    <a:pt x="17788" y="0"/>
                  </a:moveTo>
                  <a:lnTo>
                    <a:pt x="17788" y="1358"/>
                  </a:lnTo>
                  <a:lnTo>
                    <a:pt x="21600" y="679"/>
                  </a:lnTo>
                  <a:lnTo>
                    <a:pt x="21600" y="0"/>
                  </a:lnTo>
                  <a:lnTo>
                    <a:pt x="17788" y="0"/>
                  </a:lnTo>
                  <a:close/>
                  <a:moveTo>
                    <a:pt x="21600" y="1291"/>
                  </a:moveTo>
                  <a:lnTo>
                    <a:pt x="17790" y="1971"/>
                  </a:lnTo>
                  <a:lnTo>
                    <a:pt x="17788" y="13824"/>
                  </a:lnTo>
                  <a:lnTo>
                    <a:pt x="21600" y="13144"/>
                  </a:lnTo>
                  <a:lnTo>
                    <a:pt x="21600" y="1291"/>
                  </a:lnTo>
                  <a:close/>
                  <a:moveTo>
                    <a:pt x="8652" y="2564"/>
                  </a:moveTo>
                  <a:lnTo>
                    <a:pt x="3036" y="3564"/>
                  </a:lnTo>
                  <a:lnTo>
                    <a:pt x="3036" y="11482"/>
                  </a:lnTo>
                  <a:lnTo>
                    <a:pt x="8652" y="10482"/>
                  </a:lnTo>
                  <a:lnTo>
                    <a:pt x="8652" y="2564"/>
                  </a:lnTo>
                  <a:close/>
                  <a:moveTo>
                    <a:pt x="17160" y="4161"/>
                  </a:moveTo>
                  <a:lnTo>
                    <a:pt x="9278" y="5565"/>
                  </a:lnTo>
                  <a:lnTo>
                    <a:pt x="9278" y="21600"/>
                  </a:lnTo>
                  <a:lnTo>
                    <a:pt x="17160" y="21600"/>
                  </a:lnTo>
                  <a:lnTo>
                    <a:pt x="17160" y="4161"/>
                  </a:lnTo>
                  <a:close/>
                  <a:moveTo>
                    <a:pt x="8651" y="11102"/>
                  </a:moveTo>
                  <a:lnTo>
                    <a:pt x="3036" y="12104"/>
                  </a:lnTo>
                  <a:lnTo>
                    <a:pt x="3036" y="21600"/>
                  </a:lnTo>
                  <a:lnTo>
                    <a:pt x="8651" y="21600"/>
                  </a:lnTo>
                  <a:lnTo>
                    <a:pt x="8651" y="11102"/>
                  </a:lnTo>
                  <a:close/>
                  <a:moveTo>
                    <a:pt x="21600" y="13758"/>
                  </a:moveTo>
                  <a:lnTo>
                    <a:pt x="17788" y="14436"/>
                  </a:lnTo>
                  <a:lnTo>
                    <a:pt x="17788" y="18665"/>
                  </a:lnTo>
                  <a:lnTo>
                    <a:pt x="21600" y="17985"/>
                  </a:lnTo>
                  <a:lnTo>
                    <a:pt x="21600" y="13758"/>
                  </a:lnTo>
                  <a:close/>
                </a:path>
              </a:pathLst>
            </a:custGeom>
            <a:noFill/>
            <a:ln>
              <a:noFill/>
            </a:ln>
          </p:spPr>
        </p:pic>
        <p:sp>
          <p:nvSpPr>
            <p:cNvPr id="27" name="Google Shape;754;p41"/>
            <p:cNvSpPr/>
            <p:nvPr/>
          </p:nvSpPr>
          <p:spPr>
            <a:xfrm>
              <a:off x="11066446" y="867968"/>
              <a:ext cx="986472" cy="3613032"/>
            </a:xfrm>
            <a:custGeom>
              <a:avLst/>
              <a:gdLst/>
              <a:ahLst/>
              <a:cxnLst/>
              <a:rect l="l" t="t" r="r" b="b"/>
              <a:pathLst>
                <a:path w="21600" h="21600" extrusionOk="0">
                  <a:moveTo>
                    <a:pt x="0" y="21600"/>
                  </a:moveTo>
                  <a:lnTo>
                    <a:pt x="21600" y="20429"/>
                  </a:lnTo>
                  <a:lnTo>
                    <a:pt x="21600" y="0"/>
                  </a:lnTo>
                  <a:lnTo>
                    <a:pt x="0" y="1171"/>
                  </a:lnTo>
                  <a:lnTo>
                    <a:pt x="0" y="21600"/>
                  </a:lnTo>
                  <a:close/>
                </a:path>
              </a:pathLst>
            </a:custGeom>
            <a:solidFill>
              <a:srgbClr val="0DB8CC">
                <a:alpha val="43137"/>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755;p41"/>
            <p:cNvSpPr/>
            <p:nvPr/>
          </p:nvSpPr>
          <p:spPr>
            <a:xfrm>
              <a:off x="6573200" y="757988"/>
              <a:ext cx="561006" cy="1769886"/>
            </a:xfrm>
            <a:custGeom>
              <a:avLst/>
              <a:gdLst/>
              <a:ahLst/>
              <a:cxnLst/>
              <a:rect l="l" t="t" r="r" b="b"/>
              <a:pathLst>
                <a:path w="21600" h="21600" extrusionOk="0">
                  <a:moveTo>
                    <a:pt x="0" y="0"/>
                  </a:moveTo>
                  <a:lnTo>
                    <a:pt x="0" y="21600"/>
                  </a:lnTo>
                  <a:lnTo>
                    <a:pt x="21600" y="20304"/>
                  </a:lnTo>
                  <a:lnTo>
                    <a:pt x="21600" y="0"/>
                  </a:lnTo>
                  <a:lnTo>
                    <a:pt x="0" y="0"/>
                  </a:lnTo>
                  <a:close/>
                </a:path>
              </a:pathLst>
            </a:custGeom>
            <a:solidFill>
              <a:srgbClr val="0DB8CC">
                <a:alpha val="43137"/>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 name="Google Shape;756;p41"/>
            <p:cNvSpPr/>
            <p:nvPr/>
          </p:nvSpPr>
          <p:spPr>
            <a:xfrm>
              <a:off x="7253336" y="1185110"/>
              <a:ext cx="1476036" cy="2612574"/>
            </a:xfrm>
            <a:custGeom>
              <a:avLst/>
              <a:gdLst/>
              <a:ahLst/>
              <a:cxnLst/>
              <a:rect l="l" t="t" r="r" b="b"/>
              <a:pathLst>
                <a:path w="21600" h="21600" extrusionOk="0">
                  <a:moveTo>
                    <a:pt x="0" y="21600"/>
                  </a:moveTo>
                  <a:lnTo>
                    <a:pt x="21600" y="19177"/>
                  </a:lnTo>
                  <a:lnTo>
                    <a:pt x="21600" y="0"/>
                  </a:lnTo>
                  <a:lnTo>
                    <a:pt x="0" y="2423"/>
                  </a:lnTo>
                  <a:lnTo>
                    <a:pt x="0" y="21600"/>
                  </a:lnTo>
                  <a:close/>
                </a:path>
              </a:pathLst>
            </a:custGeom>
            <a:solidFill>
              <a:srgbClr val="FFA604">
                <a:alpha val="44705"/>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 name="Google Shape;757;p41"/>
            <p:cNvSpPr/>
            <p:nvPr/>
          </p:nvSpPr>
          <p:spPr>
            <a:xfrm>
              <a:off x="11123405" y="4481014"/>
              <a:ext cx="986472" cy="1403730"/>
            </a:xfrm>
            <a:custGeom>
              <a:avLst/>
              <a:gdLst/>
              <a:ahLst/>
              <a:cxnLst/>
              <a:rect l="l" t="t" r="r" b="b"/>
              <a:pathLst>
                <a:path w="21600" h="21600" extrusionOk="0">
                  <a:moveTo>
                    <a:pt x="0" y="21600"/>
                  </a:moveTo>
                  <a:lnTo>
                    <a:pt x="21600" y="18611"/>
                  </a:lnTo>
                  <a:lnTo>
                    <a:pt x="21600" y="0"/>
                  </a:lnTo>
                  <a:lnTo>
                    <a:pt x="0" y="2989"/>
                  </a:lnTo>
                  <a:lnTo>
                    <a:pt x="0" y="21600"/>
                  </a:lnTo>
                  <a:close/>
                </a:path>
              </a:pathLst>
            </a:custGeom>
            <a:solidFill>
              <a:srgbClr val="FFD104">
                <a:alpha val="47843"/>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758;p41"/>
            <p:cNvSpPr/>
            <p:nvPr/>
          </p:nvSpPr>
          <p:spPr>
            <a:xfrm>
              <a:off x="7346468" y="3739253"/>
              <a:ext cx="1476036" cy="3215000"/>
            </a:xfrm>
            <a:custGeom>
              <a:avLst/>
              <a:gdLst/>
              <a:ahLst/>
              <a:cxnLst/>
              <a:rect l="l" t="t" r="r" b="b"/>
              <a:pathLst>
                <a:path w="21600" h="21600" extrusionOk="0">
                  <a:moveTo>
                    <a:pt x="0" y="21600"/>
                  </a:moveTo>
                  <a:lnTo>
                    <a:pt x="21600" y="20429"/>
                  </a:lnTo>
                  <a:lnTo>
                    <a:pt x="21600" y="0"/>
                  </a:lnTo>
                  <a:lnTo>
                    <a:pt x="0" y="1171"/>
                  </a:lnTo>
                  <a:lnTo>
                    <a:pt x="0" y="21600"/>
                  </a:lnTo>
                  <a:close/>
                </a:path>
              </a:pathLst>
            </a:custGeom>
            <a:solidFill>
              <a:srgbClr val="0DB8CC">
                <a:alpha val="43137"/>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74202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b="1" dirty="0"/>
              <a:t>Introduction</a:t>
            </a:r>
          </a:p>
          <a:p>
            <a:r>
              <a:rPr lang="en-US" b="1" dirty="0"/>
              <a:t>Related work</a:t>
            </a:r>
          </a:p>
          <a:p>
            <a:r>
              <a:rPr lang="en-US" b="1" dirty="0"/>
              <a:t>Solutions</a:t>
            </a:r>
          </a:p>
          <a:p>
            <a:r>
              <a:rPr lang="en-US" b="1" dirty="0"/>
              <a:t>Experimental results </a:t>
            </a:r>
          </a:p>
          <a:p>
            <a:r>
              <a:rPr lang="en-US" b="1" dirty="0"/>
              <a:t>Conclusions</a:t>
            </a:r>
          </a:p>
          <a:p>
            <a:pPr marL="0" indent="0">
              <a:buNone/>
            </a:pPr>
            <a:endParaRPr lang="en-US" dirty="0"/>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2</a:t>
            </a:fld>
            <a:endParaRPr lang="en-US" dirty="0"/>
          </a:p>
        </p:txBody>
      </p:sp>
    </p:spTree>
    <p:extLst>
      <p:ext uri="{BB962C8B-B14F-4D97-AF65-F5344CB8AC3E}">
        <p14:creationId xmlns:p14="http://schemas.microsoft.com/office/powerpoint/2010/main" val="362586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46584" y="1236817"/>
            <a:ext cx="8085856" cy="5216520"/>
          </a:xfrm>
        </p:spPr>
        <p:txBody>
          <a:bodyPr/>
          <a:lstStyle/>
          <a:p>
            <a:pPr algn="just">
              <a:lnSpc>
                <a:spcPct val="150000"/>
              </a:lnSpc>
            </a:pPr>
            <a:r>
              <a:rPr lang="en-US" b="1" dirty="0"/>
              <a:t>Warehouses play a critical role </a:t>
            </a:r>
            <a:r>
              <a:rPr lang="en-US" dirty="0"/>
              <a:t>in the supply chain of food and agricultural goods, especially in the Vietnamese market. </a:t>
            </a:r>
          </a:p>
          <a:p>
            <a:pPr algn="just">
              <a:lnSpc>
                <a:spcPct val="150000"/>
              </a:lnSpc>
            </a:pPr>
            <a:r>
              <a:rPr lang="en-US" b="1" dirty="0"/>
              <a:t>The warehouse is an essential component </a:t>
            </a:r>
            <a:r>
              <a:rPr lang="en-US" dirty="0"/>
              <a:t>of Vietnamese logistics.</a:t>
            </a:r>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3</a:t>
            </a:fld>
            <a:endParaRPr lang="en-US" dirty="0"/>
          </a:p>
        </p:txBody>
      </p:sp>
      <p:pic>
        <p:nvPicPr>
          <p:cNvPr id="16" name="Picture 2" descr="Diagram&#10;&#10;Description automatically generated">
            <a:extLst>
              <a:ext uri="{FF2B5EF4-FFF2-40B4-BE49-F238E27FC236}">
                <a16:creationId xmlns:a16="http://schemas.microsoft.com/office/drawing/2014/main" id="{10ADD133-F1E3-4BFD-996C-4C407812BAB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13401" y="3140968"/>
            <a:ext cx="520515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51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p:txBody>
          <a:bodyPr/>
          <a:lstStyle/>
          <a:p>
            <a:pPr marL="0" indent="0">
              <a:buNone/>
            </a:pPr>
            <a:r>
              <a:rPr lang="en-US" b="1" dirty="0"/>
              <a:t>Overview of the EIU smart warehouse with simulation.</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4</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5976664" cy="3960440"/>
          </a:xfrm>
          <a:prstGeom prst="rect">
            <a:avLst/>
          </a:prstGeom>
          <a:noFill/>
          <a:ln>
            <a:noFill/>
          </a:ln>
        </p:spPr>
      </p:pic>
    </p:spTree>
    <p:extLst>
      <p:ext uri="{BB962C8B-B14F-4D97-AF65-F5344CB8AC3E}">
        <p14:creationId xmlns:p14="http://schemas.microsoft.com/office/powerpoint/2010/main" val="418053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buNone/>
            </a:pPr>
            <a:r>
              <a:rPr lang="en-US" b="1" u="sng" dirty="0"/>
              <a:t>The EIU Smart Warehouse project: </a:t>
            </a:r>
          </a:p>
          <a:p>
            <a:pPr marL="0" indent="0">
              <a:buNone/>
            </a:pPr>
            <a:r>
              <a:rPr lang="en-US" b="1" i="1" dirty="0"/>
              <a:t>• Hardware solution for smart warehouse.</a:t>
            </a:r>
          </a:p>
          <a:p>
            <a:pPr marL="511175" indent="-282575">
              <a:lnSpc>
                <a:spcPct val="150000"/>
              </a:lnSpc>
              <a:spcBef>
                <a:spcPts val="0"/>
              </a:spcBef>
              <a:buNone/>
            </a:pPr>
            <a:r>
              <a:rPr lang="en-US" dirty="0"/>
              <a:t>-	Storage racks: 7 units can store up to 1372 pallets,</a:t>
            </a:r>
          </a:p>
          <a:p>
            <a:pPr marL="511175" indent="-282575">
              <a:lnSpc>
                <a:spcPct val="150000"/>
              </a:lnSpc>
              <a:spcBef>
                <a:spcPts val="0"/>
              </a:spcBef>
              <a:buNone/>
            </a:pPr>
            <a:r>
              <a:rPr lang="en-US" dirty="0"/>
              <a:t>-	Automatic guided vehicle (AGV):  7 units,</a:t>
            </a:r>
          </a:p>
          <a:p>
            <a:pPr marL="511175" indent="-282575">
              <a:lnSpc>
                <a:spcPct val="150000"/>
              </a:lnSpc>
              <a:spcBef>
                <a:spcPts val="0"/>
              </a:spcBef>
              <a:buNone/>
            </a:pPr>
            <a:r>
              <a:rPr lang="en-US" dirty="0"/>
              <a:t>-	Circulation conveyor system,</a:t>
            </a:r>
          </a:p>
          <a:p>
            <a:pPr marL="511175" indent="-282575">
              <a:lnSpc>
                <a:spcPct val="150000"/>
              </a:lnSpc>
              <a:spcBef>
                <a:spcPts val="0"/>
              </a:spcBef>
              <a:buNone/>
            </a:pPr>
            <a:r>
              <a:rPr lang="en-US" dirty="0"/>
              <a:t>-	Sensor system (RFID) and technology solutions in smart warehouse manage-</a:t>
            </a:r>
            <a:r>
              <a:rPr lang="en-US" dirty="0" err="1"/>
              <a:t>ment</a:t>
            </a:r>
            <a:r>
              <a:rPr lang="en-US" dirty="0"/>
              <a:t>,</a:t>
            </a:r>
          </a:p>
          <a:p>
            <a:pPr marL="511175" indent="-282575">
              <a:lnSpc>
                <a:spcPct val="150000"/>
              </a:lnSpc>
              <a:spcBef>
                <a:spcPts val="0"/>
              </a:spcBef>
              <a:buNone/>
            </a:pPr>
            <a:r>
              <a:rPr lang="en-US" dirty="0"/>
              <a:t>-	Controller (PLC) and control algorithm.</a:t>
            </a:r>
          </a:p>
          <a:p>
            <a:pPr marL="0" indent="0">
              <a:buNone/>
            </a:pPr>
            <a:endParaRPr lang="en-US" dirty="0"/>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5</a:t>
            </a:fld>
            <a:endParaRPr lang="en-US" dirty="0"/>
          </a:p>
        </p:txBody>
      </p:sp>
    </p:spTree>
    <p:extLst>
      <p:ext uri="{BB962C8B-B14F-4D97-AF65-F5344CB8AC3E}">
        <p14:creationId xmlns:p14="http://schemas.microsoft.com/office/powerpoint/2010/main" val="1564195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lnSpc>
                <a:spcPct val="150000"/>
              </a:lnSpc>
              <a:buNone/>
            </a:pPr>
            <a:r>
              <a:rPr lang="en-US" b="1" u="sng" dirty="0"/>
              <a:t>The EIU Smart Warehouse project: </a:t>
            </a:r>
          </a:p>
          <a:p>
            <a:pPr marL="0" indent="0">
              <a:lnSpc>
                <a:spcPct val="150000"/>
              </a:lnSpc>
              <a:spcBef>
                <a:spcPts val="0"/>
              </a:spcBef>
              <a:buNone/>
            </a:pPr>
            <a:r>
              <a:rPr lang="en-US" dirty="0"/>
              <a:t>• </a:t>
            </a:r>
            <a:r>
              <a:rPr lang="en-US" b="1" i="1" dirty="0"/>
              <a:t>Software solutions for smart warehouse.</a:t>
            </a:r>
          </a:p>
          <a:p>
            <a:pPr marL="511175" indent="-282575">
              <a:lnSpc>
                <a:spcPct val="150000"/>
              </a:lnSpc>
              <a:spcBef>
                <a:spcPts val="0"/>
              </a:spcBef>
              <a:buNone/>
            </a:pPr>
            <a:r>
              <a:rPr lang="en-US" dirty="0"/>
              <a:t>-	Solutions to connect the physical controller system and management soft-ware,</a:t>
            </a:r>
          </a:p>
          <a:p>
            <a:pPr marL="511175" indent="-282575">
              <a:lnSpc>
                <a:spcPct val="150000"/>
              </a:lnSpc>
              <a:spcBef>
                <a:spcPts val="0"/>
              </a:spcBef>
              <a:buNone/>
            </a:pPr>
            <a:r>
              <a:rPr lang="en-US" dirty="0"/>
              <a:t>-	Solutions to optimize operating eﬃciency.</a:t>
            </a:r>
          </a:p>
          <a:p>
            <a:pPr marL="0" indent="0">
              <a:buNone/>
            </a:pPr>
            <a:endParaRPr lang="en-US" dirty="0"/>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6</a:t>
            </a:fld>
            <a:endParaRPr lang="en-US" dirty="0"/>
          </a:p>
        </p:txBody>
      </p:sp>
    </p:spTree>
    <p:extLst>
      <p:ext uri="{BB962C8B-B14F-4D97-AF65-F5344CB8AC3E}">
        <p14:creationId xmlns:p14="http://schemas.microsoft.com/office/powerpoint/2010/main" val="27623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pic>
        <p:nvPicPr>
          <p:cNvPr id="7" name="Content Placeholder 6"/>
          <p:cNvPicPr>
            <a:picLocks noGrp="1" noChangeAspect="1"/>
          </p:cNvPicPr>
          <p:nvPr>
            <p:ph idx="1"/>
          </p:nvPr>
        </p:nvPicPr>
        <p:blipFill>
          <a:blip r:embed="rId2"/>
          <a:stretch>
            <a:fillRect/>
          </a:stretch>
        </p:blipFill>
        <p:spPr>
          <a:xfrm>
            <a:off x="1403648" y="1772816"/>
            <a:ext cx="6240694" cy="4680521"/>
          </a:xfrm>
          <a:prstGeom prst="rect">
            <a:avLst/>
          </a:prstGeom>
        </p:spPr>
      </p:pic>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7</a:t>
            </a:fld>
            <a:endParaRPr lang="en-US" dirty="0"/>
          </a:p>
        </p:txBody>
      </p:sp>
      <p:sp>
        <p:nvSpPr>
          <p:cNvPr id="8" name="Content Placeholder 2"/>
          <p:cNvSpPr txBox="1">
            <a:spLocks/>
          </p:cNvSpPr>
          <p:nvPr/>
        </p:nvSpPr>
        <p:spPr>
          <a:xfrm>
            <a:off x="446584" y="1236817"/>
            <a:ext cx="8229872" cy="5216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Automatic guided vehicle (AGV):  1 units,</a:t>
            </a:r>
          </a:p>
          <a:p>
            <a:pPr marL="511175" indent="-282575">
              <a:buFont typeface="Arial" panose="020B0604020202020204" pitchFamily="34" charset="0"/>
              <a:buNone/>
            </a:pPr>
            <a:endParaRPr lang="en-US" dirty="0"/>
          </a:p>
        </p:txBody>
      </p:sp>
    </p:spTree>
    <p:extLst>
      <p:ext uri="{BB962C8B-B14F-4D97-AF65-F5344CB8AC3E}">
        <p14:creationId xmlns:p14="http://schemas.microsoft.com/office/powerpoint/2010/main" val="266764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marL="0" indent="0">
              <a:lnSpc>
                <a:spcPct val="130000"/>
              </a:lnSpc>
              <a:spcBef>
                <a:spcPts val="600"/>
              </a:spcBef>
              <a:buNone/>
            </a:pPr>
            <a:r>
              <a:rPr lang="en-US" b="1" u="sng" dirty="0"/>
              <a:t>The main point of our contribution.</a:t>
            </a:r>
          </a:p>
          <a:p>
            <a:pPr algn="just">
              <a:lnSpc>
                <a:spcPct val="130000"/>
              </a:lnSpc>
              <a:spcBef>
                <a:spcPts val="600"/>
              </a:spcBef>
              <a:buFont typeface="Wingdings" panose="05000000000000000000" pitchFamily="2" charset="2"/>
              <a:buChar char="§"/>
            </a:pPr>
            <a:r>
              <a:rPr lang="en-US" b="1" i="1" dirty="0"/>
              <a:t>Present with basic knowledge about four types of techniques</a:t>
            </a:r>
            <a:r>
              <a:rPr lang="en-US" dirty="0"/>
              <a:t>:  unsupervised learning, supervised learning, reinforcement learning, and imitation learning. </a:t>
            </a:r>
          </a:p>
          <a:p>
            <a:pPr algn="just">
              <a:lnSpc>
                <a:spcPct val="130000"/>
              </a:lnSpc>
              <a:spcBef>
                <a:spcPts val="600"/>
              </a:spcBef>
              <a:buFont typeface="Wingdings" panose="05000000000000000000" pitchFamily="2" charset="2"/>
              <a:buChar char="§"/>
            </a:pPr>
            <a:r>
              <a:rPr lang="en-US" b="1" i="1" dirty="0"/>
              <a:t>Propose the use of a reinforcement learning algorithm </a:t>
            </a:r>
            <a:r>
              <a:rPr lang="en-US" dirty="0"/>
              <a:t>to perform an eﬃcient storage policy and an optimization technique in a warehouse environment. </a:t>
            </a:r>
          </a:p>
          <a:p>
            <a:pPr algn="just">
              <a:lnSpc>
                <a:spcPct val="130000"/>
              </a:lnSpc>
              <a:spcBef>
                <a:spcPts val="600"/>
              </a:spcBef>
              <a:buFont typeface="Wingdings" panose="05000000000000000000" pitchFamily="2" charset="2"/>
              <a:buChar char="§"/>
            </a:pPr>
            <a:r>
              <a:rPr lang="en-US" b="1" i="1" dirty="0"/>
              <a:t>Build a virtual warehouse environment and a robot </a:t>
            </a:r>
            <a:r>
              <a:rPr lang="en-US" dirty="0"/>
              <a:t>with reinforcement learning for the optimization techniques. </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8</a:t>
            </a:fld>
            <a:endParaRPr lang="en-US" dirty="0"/>
          </a:p>
        </p:txBody>
      </p:sp>
    </p:spTree>
    <p:extLst>
      <p:ext uri="{BB962C8B-B14F-4D97-AF65-F5344CB8AC3E}">
        <p14:creationId xmlns:p14="http://schemas.microsoft.com/office/powerpoint/2010/main" val="37277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Related work</a:t>
            </a:r>
          </a:p>
        </p:txBody>
      </p:sp>
      <p:sp>
        <p:nvSpPr>
          <p:cNvPr id="3" name="Content Placeholder 2"/>
          <p:cNvSpPr>
            <a:spLocks noGrp="1"/>
          </p:cNvSpPr>
          <p:nvPr>
            <p:ph idx="1"/>
          </p:nvPr>
        </p:nvSpPr>
        <p:spPr>
          <a:xfrm>
            <a:off x="446584" y="1236817"/>
            <a:ext cx="8085856" cy="5216520"/>
          </a:xfrm>
        </p:spPr>
        <p:txBody>
          <a:bodyPr/>
          <a:lstStyle/>
          <a:p>
            <a:pPr algn="just">
              <a:lnSpc>
                <a:spcPct val="150000"/>
              </a:lnSpc>
            </a:pPr>
            <a:r>
              <a:rPr lang="en-US" dirty="0" err="1"/>
              <a:t>Kamoshida</a:t>
            </a:r>
            <a:r>
              <a:rPr lang="en-US" dirty="0"/>
              <a:t> et al. proposed an automated guided vehicle route planning policy in a warehouse environment using deep reinforcement learning [16]</a:t>
            </a:r>
          </a:p>
          <a:p>
            <a:pPr algn="just">
              <a:lnSpc>
                <a:spcPct val="150000"/>
              </a:lnSpc>
            </a:pPr>
            <a:r>
              <a:rPr lang="en-US" dirty="0"/>
              <a:t>Reinforcement learning is proposed to solve inventory management problems [23] and supply chain optimization [2]. </a:t>
            </a:r>
          </a:p>
        </p:txBody>
      </p:sp>
      <p:sp>
        <p:nvSpPr>
          <p:cNvPr id="4" name="Date Placeholder 3"/>
          <p:cNvSpPr>
            <a:spLocks noGrp="1"/>
          </p:cNvSpPr>
          <p:nvPr>
            <p:ph type="dt" sz="half" idx="10"/>
          </p:nvPr>
        </p:nvSpPr>
        <p:spPr/>
        <p:txBody>
          <a:bodyPr/>
          <a:lstStyle/>
          <a:p>
            <a:fld id="{84589355-E53B-48AB-A915-2D2ECCF38415}" type="datetime1">
              <a:rPr lang="en-US" smtClean="0"/>
              <a:t>5/11/2022</a:t>
            </a:fld>
            <a:endParaRPr lang="en-US" dirty="0"/>
          </a:p>
        </p:txBody>
      </p:sp>
      <p:sp>
        <p:nvSpPr>
          <p:cNvPr id="5" name="Footer Placeholder 4"/>
          <p:cNvSpPr>
            <a:spLocks noGrp="1"/>
          </p:cNvSpPr>
          <p:nvPr>
            <p:ph type="ftr" sz="quarter" idx="11"/>
          </p:nvPr>
        </p:nvSpPr>
        <p:spPr/>
        <p:txBody>
          <a:bodyPr/>
          <a:lstStyle/>
          <a:p>
            <a:r>
              <a:rPr lang="en-US">
                <a:solidFill>
                  <a:srgbClr val="202124"/>
                </a:solidFill>
              </a:rPr>
              <a:t>AMLTA2022</a:t>
            </a:r>
            <a:endParaRPr lang="en-US" dirty="0"/>
          </a:p>
        </p:txBody>
      </p:sp>
      <p:sp>
        <p:nvSpPr>
          <p:cNvPr id="6" name="Slide Number Placeholder 5"/>
          <p:cNvSpPr>
            <a:spLocks noGrp="1"/>
          </p:cNvSpPr>
          <p:nvPr>
            <p:ph type="sldNum" sz="quarter" idx="12"/>
          </p:nvPr>
        </p:nvSpPr>
        <p:spPr/>
        <p:txBody>
          <a:bodyPr/>
          <a:lstStyle/>
          <a:p>
            <a:fld id="{9BE2C1A1-BC59-4733-A1BC-583164BC2D5E}" type="slidenum">
              <a:rPr lang="en-US" smtClean="0"/>
              <a:pPr/>
              <a:t>9</a:t>
            </a:fld>
            <a:endParaRPr lang="en-US" dirty="0"/>
          </a:p>
        </p:txBody>
      </p:sp>
    </p:spTree>
    <p:extLst>
      <p:ext uri="{BB962C8B-B14F-4D97-AF65-F5344CB8AC3E}">
        <p14:creationId xmlns:p14="http://schemas.microsoft.com/office/powerpoint/2010/main" val="7512719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22968</TotalTime>
  <Words>816</Words>
  <Application>Microsoft Office PowerPoint</Application>
  <PresentationFormat>On-screen Show (4:3)</PresentationFormat>
  <Paragraphs>122</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Custom Design</vt:lpstr>
      <vt:lpstr>PowerPoint Presentation</vt:lpstr>
      <vt:lpstr>Outline</vt:lpstr>
      <vt:lpstr>Introduction</vt:lpstr>
      <vt:lpstr>Introduction</vt:lpstr>
      <vt:lpstr>Introduction</vt:lpstr>
      <vt:lpstr>Introduction</vt:lpstr>
      <vt:lpstr>Introduction</vt:lpstr>
      <vt:lpstr>Introduction</vt:lpstr>
      <vt:lpstr>Related work</vt:lpstr>
      <vt:lpstr>Solution</vt:lpstr>
      <vt:lpstr>Solution</vt:lpstr>
      <vt:lpstr>Solution</vt:lpstr>
      <vt:lpstr>Solution</vt:lpstr>
      <vt:lpstr>Solution</vt:lpstr>
      <vt:lpstr>Experimental results </vt:lpstr>
      <vt:lpstr>Experimental results </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 行車紀錄器 Weekly Report</dc:title>
  <dc:creator>Jeremy</dc:creator>
  <cp:lastModifiedBy>Aboul Ella Hassanien</cp:lastModifiedBy>
  <cp:revision>919</cp:revision>
  <dcterms:created xsi:type="dcterms:W3CDTF">2011-01-27T16:20:54Z</dcterms:created>
  <dcterms:modified xsi:type="dcterms:W3CDTF">2022-05-11T09:37:12Z</dcterms:modified>
</cp:coreProperties>
</file>